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4" r:id="rId12"/>
    <p:sldId id="262" r:id="rId13"/>
    <p:sldId id="265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8:12:42.3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9:00:53.9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5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9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fbeelding met voedsel&#10;&#10;Automatisch gegenereerde beschrijving">
            <a:extLst>
              <a:ext uri="{FF2B5EF4-FFF2-40B4-BE49-F238E27FC236}">
                <a16:creationId xmlns:a16="http://schemas.microsoft.com/office/drawing/2014/main" id="{934270D4-7DEA-4AB4-AD3F-5FBEABC119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2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>
                  <a:alpha val="30000"/>
                </a:schemeClr>
              </a:gs>
              <a:gs pos="33000">
                <a:schemeClr val="tx1">
                  <a:alpha val="2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85DB40-642F-4424-8B95-1ACA59134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2"/>
            <a:ext cx="5618019" cy="2802219"/>
          </a:xfrm>
        </p:spPr>
        <p:txBody>
          <a:bodyPr anchor="b">
            <a:normAutofit/>
          </a:bodyPr>
          <a:lstStyle/>
          <a:p>
            <a:r>
              <a:rPr lang="nl-NL" sz="4800" dirty="0">
                <a:solidFill>
                  <a:schemeClr val="bg1"/>
                </a:solidFill>
              </a:rPr>
              <a:t>Slechthorendheid &amp; duizeligheid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2249006-6E0E-4639-B9A2-547B7D569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3969352"/>
            <a:ext cx="5618020" cy="23661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nl-NL" sz="4000" dirty="0">
                <a:solidFill>
                  <a:schemeClr val="bg1"/>
                </a:solidFill>
              </a:rPr>
              <a:t>LF2 P7 MK1</a:t>
            </a:r>
          </a:p>
          <a:p>
            <a:pPr>
              <a:lnSpc>
                <a:spcPct val="100000"/>
              </a:lnSpc>
            </a:pPr>
            <a:r>
              <a:rPr lang="nl-NL" sz="4000" dirty="0">
                <a:solidFill>
                  <a:schemeClr val="bg1"/>
                </a:solidFill>
              </a:rPr>
              <a:t>April 2020</a:t>
            </a:r>
          </a:p>
        </p:txBody>
      </p:sp>
    </p:spTree>
    <p:extLst>
      <p:ext uri="{BB962C8B-B14F-4D97-AF65-F5344CB8AC3E}">
        <p14:creationId xmlns:p14="http://schemas.microsoft.com/office/powerpoint/2010/main" val="2165185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238522-4833-4B3B-9FCD-3D89AAD800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9797" y="2095500"/>
            <a:ext cx="11436477" cy="2114550"/>
          </a:xfrm>
        </p:spPr>
        <p:txBody>
          <a:bodyPr/>
          <a:lstStyle/>
          <a:p>
            <a:r>
              <a:rPr lang="nl-NL" dirty="0"/>
              <a:t>Bezig met opdracht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0135888-01B0-46E6-BDC8-BAD05D3271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20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745DEEED-BE3A-4307-800A-45F555B51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1">
            <a:extLst>
              <a:ext uri="{FF2B5EF4-FFF2-40B4-BE49-F238E27FC236}">
                <a16:creationId xmlns:a16="http://schemas.microsoft.com/office/drawing/2014/main" id="{F5C73706-35AD-4797-B796-D806B8FE5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5006297" cy="6858000"/>
          </a:xfrm>
          <a:custGeom>
            <a:avLst/>
            <a:gdLst>
              <a:gd name="connsiteX0" fmla="*/ 5006297 w 5006297"/>
              <a:gd name="connsiteY0" fmla="*/ 0 h 6858000"/>
              <a:gd name="connsiteX1" fmla="*/ 1229608 w 5006297"/>
              <a:gd name="connsiteY1" fmla="*/ 0 h 6858000"/>
              <a:gd name="connsiteX2" fmla="*/ 1128285 w 5006297"/>
              <a:gd name="connsiteY2" fmla="*/ 156518 h 6858000"/>
              <a:gd name="connsiteX3" fmla="*/ 768782 w 5006297"/>
              <a:gd name="connsiteY3" fmla="*/ 825746 h 6858000"/>
              <a:gd name="connsiteX4" fmla="*/ 743290 w 5006297"/>
              <a:gd name="connsiteY4" fmla="*/ 860183 h 6858000"/>
              <a:gd name="connsiteX5" fmla="*/ 787138 w 5006297"/>
              <a:gd name="connsiteY5" fmla="*/ 756243 h 6858000"/>
              <a:gd name="connsiteX6" fmla="*/ 980544 w 5006297"/>
              <a:gd name="connsiteY6" fmla="*/ 339016 h 6858000"/>
              <a:gd name="connsiteX7" fmla="*/ 1161966 w 5006297"/>
              <a:gd name="connsiteY7" fmla="*/ 0 h 6858000"/>
              <a:gd name="connsiteX8" fmla="*/ 1104491 w 5006297"/>
              <a:gd name="connsiteY8" fmla="*/ 0 h 6858000"/>
              <a:gd name="connsiteX9" fmla="*/ 993044 w 5006297"/>
              <a:gd name="connsiteY9" fmla="*/ 204247 h 6858000"/>
              <a:gd name="connsiteX10" fmla="*/ 494731 w 5006297"/>
              <a:gd name="connsiteY10" fmla="*/ 1375322 h 6858000"/>
              <a:gd name="connsiteX11" fmla="*/ 46559 w 5006297"/>
              <a:gd name="connsiteY11" fmla="*/ 3329787 h 6858000"/>
              <a:gd name="connsiteX12" fmla="*/ 12272 w 5006297"/>
              <a:gd name="connsiteY12" fmla="*/ 4352595 h 6858000"/>
              <a:gd name="connsiteX13" fmla="*/ 171094 w 5006297"/>
              <a:gd name="connsiteY13" fmla="*/ 5544543 h 6858000"/>
              <a:gd name="connsiteX14" fmla="*/ 538125 w 5006297"/>
              <a:gd name="connsiteY14" fmla="*/ 6816123 h 6858000"/>
              <a:gd name="connsiteX15" fmla="*/ 555724 w 5006297"/>
              <a:gd name="connsiteY15" fmla="*/ 6858000 h 6858000"/>
              <a:gd name="connsiteX16" fmla="*/ 608303 w 5006297"/>
              <a:gd name="connsiteY16" fmla="*/ 6858000 h 6858000"/>
              <a:gd name="connsiteX17" fmla="*/ 596366 w 5006297"/>
              <a:gd name="connsiteY17" fmla="*/ 6829337 h 6858000"/>
              <a:gd name="connsiteX18" fmla="*/ 364843 w 5006297"/>
              <a:gd name="connsiteY18" fmla="*/ 6132604 h 6858000"/>
              <a:gd name="connsiteX19" fmla="*/ 213412 w 5006297"/>
              <a:gd name="connsiteY19" fmla="*/ 5505676 h 6858000"/>
              <a:gd name="connsiteX20" fmla="*/ 211628 w 5006297"/>
              <a:gd name="connsiteY20" fmla="*/ 5472254 h 6858000"/>
              <a:gd name="connsiteX21" fmla="*/ 311945 w 5006297"/>
              <a:gd name="connsiteY21" fmla="*/ 5821167 h 6858000"/>
              <a:gd name="connsiteX22" fmla="*/ 623960 w 5006297"/>
              <a:gd name="connsiteY22" fmla="*/ 6658826 h 6858000"/>
              <a:gd name="connsiteX23" fmla="*/ 717350 w 5006297"/>
              <a:gd name="connsiteY23" fmla="*/ 6858000 h 6858000"/>
              <a:gd name="connsiteX24" fmla="*/ 5006297 w 5006297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006297" h="6858000">
                <a:moveTo>
                  <a:pt x="5006297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5006297" y="6858000"/>
                </a:lnTo>
                <a:close/>
              </a:path>
            </a:pathLst>
          </a:custGeom>
          <a:solidFill>
            <a:srgbClr val="3EB399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3A85D21-79FA-4CFB-B22C-E92DB5198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44652"/>
            <a:ext cx="3182112" cy="556869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Opbouw van het oor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B594559-EC0A-4771-A2C4-A364E0B07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4350" y="644652"/>
            <a:ext cx="5856401" cy="556869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dirty="0" err="1"/>
              <a:t>Buitenoor</a:t>
            </a:r>
            <a:r>
              <a:rPr lang="en-US" b="1" dirty="0"/>
              <a:t>: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Oorschelp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gehoorgang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b="1" dirty="0" err="1"/>
              <a:t>Middenoor</a:t>
            </a:r>
            <a:r>
              <a:rPr lang="en-US" b="1" dirty="0"/>
              <a:t> (</a:t>
            </a:r>
            <a:r>
              <a:rPr lang="en-US" b="1" dirty="0" err="1"/>
              <a:t>luchtgevulde</a:t>
            </a:r>
            <a:r>
              <a:rPr lang="en-US" b="1" dirty="0"/>
              <a:t> </a:t>
            </a:r>
            <a:r>
              <a:rPr lang="en-US" b="1" dirty="0" err="1"/>
              <a:t>holte</a:t>
            </a:r>
            <a:r>
              <a:rPr lang="en-US" b="1" dirty="0"/>
              <a:t>):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Buis</a:t>
            </a:r>
            <a:r>
              <a:rPr lang="en-US" dirty="0"/>
              <a:t> van </a:t>
            </a:r>
            <a:r>
              <a:rPr lang="en-US" dirty="0" err="1"/>
              <a:t>Eustachius</a:t>
            </a:r>
            <a:endParaRPr lang="en-US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Trommelvlies</a:t>
            </a:r>
            <a:endParaRPr lang="en-US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3 </a:t>
            </a:r>
            <a:r>
              <a:rPr lang="en-US" dirty="0" err="1"/>
              <a:t>gehoorbeentjes</a:t>
            </a:r>
            <a:r>
              <a:rPr lang="en-US" dirty="0"/>
              <a:t>: </a:t>
            </a:r>
            <a:r>
              <a:rPr lang="en-US" dirty="0" err="1"/>
              <a:t>hamer</a:t>
            </a:r>
            <a:r>
              <a:rPr lang="en-US" dirty="0"/>
              <a:t>, </a:t>
            </a:r>
            <a:r>
              <a:rPr lang="en-US" dirty="0" err="1"/>
              <a:t>aambeeld</a:t>
            </a:r>
            <a:r>
              <a:rPr lang="en-US" dirty="0"/>
              <a:t> &amp; </a:t>
            </a:r>
            <a:r>
              <a:rPr lang="en-US" dirty="0" err="1"/>
              <a:t>stijgbeugel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b="1" dirty="0" err="1"/>
              <a:t>Binnenoor</a:t>
            </a:r>
            <a:r>
              <a:rPr lang="en-US" b="1" dirty="0"/>
              <a:t> (met </a:t>
            </a:r>
            <a:r>
              <a:rPr lang="en-US" b="1" dirty="0" err="1"/>
              <a:t>vloeistof</a:t>
            </a:r>
            <a:r>
              <a:rPr lang="en-US" b="1" dirty="0"/>
              <a:t> </a:t>
            </a:r>
            <a:r>
              <a:rPr lang="en-US" b="1" dirty="0" err="1"/>
              <a:t>gevulde</a:t>
            </a:r>
            <a:r>
              <a:rPr lang="en-US" b="1" dirty="0"/>
              <a:t> </a:t>
            </a:r>
            <a:r>
              <a:rPr lang="en-US" b="1" dirty="0" err="1"/>
              <a:t>holte</a:t>
            </a:r>
            <a:r>
              <a:rPr lang="en-US" b="1" dirty="0"/>
              <a:t>):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Slakkenhuis</a:t>
            </a:r>
            <a:endParaRPr lang="en-US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Gehoorzenuw</a:t>
            </a:r>
            <a:endParaRPr lang="en-US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Evenwichtsorgaan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483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9DAC3FC-C1B9-4C51-B49F-B9FFA926DB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35" y="640080"/>
            <a:ext cx="5263895" cy="156580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 err="1"/>
              <a:t>Geleidingsslechthorendheid</a:t>
            </a:r>
            <a:endParaRPr lang="en-US" sz="2700" dirty="0"/>
          </a:p>
        </p:txBody>
      </p:sp>
      <p:sp>
        <p:nvSpPr>
          <p:cNvPr id="75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3EB399"/>
          </a:solidFill>
          <a:ln w="38100" cap="rnd">
            <a:solidFill>
              <a:srgbClr val="3EB399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99D6D8D-FE08-4D20-BC48-5283D9D20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Geluidstrillingen</a:t>
            </a:r>
            <a:r>
              <a:rPr lang="en-US" sz="2000" dirty="0"/>
              <a:t> </a:t>
            </a:r>
            <a:r>
              <a:rPr lang="en-US" sz="2000" dirty="0" err="1"/>
              <a:t>worden</a:t>
            </a:r>
            <a:r>
              <a:rPr lang="en-US" sz="2000" dirty="0"/>
              <a:t> </a:t>
            </a:r>
            <a:r>
              <a:rPr lang="en-US" sz="2000" dirty="0" err="1"/>
              <a:t>niet</a:t>
            </a:r>
            <a:r>
              <a:rPr lang="en-US" sz="2000" dirty="0"/>
              <a:t> </a:t>
            </a:r>
            <a:r>
              <a:rPr lang="en-US" sz="2000" dirty="0" err="1"/>
              <a:t>goed</a:t>
            </a:r>
            <a:r>
              <a:rPr lang="en-US" sz="2000" dirty="0"/>
              <a:t> </a:t>
            </a:r>
            <a:r>
              <a:rPr lang="en-US" sz="2000" dirty="0" err="1"/>
              <a:t>voortgeleidt</a:t>
            </a:r>
            <a:r>
              <a:rPr lang="en-US" sz="2000" dirty="0"/>
              <a:t> </a:t>
            </a:r>
            <a:r>
              <a:rPr lang="en-US" sz="2000" dirty="0" err="1"/>
              <a:t>naar</a:t>
            </a:r>
            <a:r>
              <a:rPr lang="en-US" sz="2000" dirty="0"/>
              <a:t> het </a:t>
            </a:r>
            <a:r>
              <a:rPr lang="en-US" sz="2000" dirty="0" err="1"/>
              <a:t>slakkenhuis</a:t>
            </a:r>
            <a:endParaRPr lang="en-US" sz="20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Geluid</a:t>
            </a:r>
            <a:r>
              <a:rPr lang="en-US" sz="2000" dirty="0"/>
              <a:t> in het </a:t>
            </a:r>
            <a:r>
              <a:rPr lang="en-US" sz="2000" dirty="0" err="1"/>
              <a:t>buitenoor</a:t>
            </a:r>
            <a:r>
              <a:rPr lang="en-US" sz="2000" dirty="0"/>
              <a:t> of </a:t>
            </a:r>
            <a:r>
              <a:rPr lang="en-US" sz="2000" dirty="0" err="1"/>
              <a:t>middenoor</a:t>
            </a:r>
            <a:r>
              <a:rPr lang="en-US" sz="2000" dirty="0"/>
              <a:t> </a:t>
            </a:r>
            <a:r>
              <a:rPr lang="en-US" sz="2000" dirty="0" err="1"/>
              <a:t>komt</a:t>
            </a:r>
            <a:r>
              <a:rPr lang="en-US" sz="2000" dirty="0"/>
              <a:t> </a:t>
            </a:r>
            <a:r>
              <a:rPr lang="en-US" sz="2000" dirty="0" err="1"/>
              <a:t>gedempt</a:t>
            </a:r>
            <a:r>
              <a:rPr lang="en-US" sz="2000" dirty="0"/>
              <a:t> door.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Oorzaken</a:t>
            </a:r>
            <a:r>
              <a:rPr lang="en-US" sz="2000" dirty="0"/>
              <a:t> in </a:t>
            </a:r>
            <a:r>
              <a:rPr lang="en-US" sz="2000" dirty="0" err="1"/>
              <a:t>uitwendige</a:t>
            </a:r>
            <a:r>
              <a:rPr lang="en-US" sz="2000" dirty="0"/>
              <a:t> </a:t>
            </a:r>
            <a:r>
              <a:rPr lang="en-US" sz="2000" dirty="0" err="1"/>
              <a:t>gehoorgang</a:t>
            </a:r>
            <a:r>
              <a:rPr lang="en-US" sz="2000" dirty="0"/>
              <a:t>, </a:t>
            </a:r>
            <a:r>
              <a:rPr lang="en-US" sz="2000" dirty="0" err="1"/>
              <a:t>trommelvlies</a:t>
            </a:r>
            <a:r>
              <a:rPr lang="en-US" sz="2000" dirty="0"/>
              <a:t> of </a:t>
            </a:r>
            <a:r>
              <a:rPr lang="en-US" sz="2000" dirty="0" err="1"/>
              <a:t>middenoor</a:t>
            </a:r>
            <a:r>
              <a:rPr lang="en-US" sz="2000" dirty="0"/>
              <a:t>.</a:t>
            </a:r>
          </a:p>
          <a:p>
            <a:pPr marL="571500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000" dirty="0"/>
              <a:t>Cerumen</a:t>
            </a:r>
          </a:p>
          <a:p>
            <a:pPr marL="571500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000" dirty="0"/>
              <a:t>Otitis externa</a:t>
            </a:r>
          </a:p>
          <a:p>
            <a:pPr marL="571500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000" dirty="0" err="1"/>
              <a:t>Trommelvliesperforatie</a:t>
            </a:r>
            <a:endParaRPr lang="en-US" sz="2000" dirty="0"/>
          </a:p>
          <a:p>
            <a:pPr marL="571500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000" dirty="0" err="1"/>
              <a:t>Verkoudheid</a:t>
            </a:r>
            <a:endParaRPr lang="en-US" sz="2000" dirty="0"/>
          </a:p>
          <a:p>
            <a:pPr marL="571500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000" dirty="0"/>
              <a:t>OMA/OME</a:t>
            </a:r>
          </a:p>
          <a:p>
            <a:pPr marL="571500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000" dirty="0" err="1"/>
              <a:t>Otosclerose</a:t>
            </a:r>
            <a:endParaRPr lang="en-US" sz="20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1026" name="Picture 2" descr="Geleidingsslechthorendheid of geleidingsverlies - Hoorzaken">
            <a:extLst>
              <a:ext uri="{FF2B5EF4-FFF2-40B4-BE49-F238E27FC236}">
                <a16:creationId xmlns:a16="http://schemas.microsoft.com/office/drawing/2014/main" id="{0C41A355-70E1-4673-A348-742DC2894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07905" y="2373394"/>
            <a:ext cx="5458968" cy="384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811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3EB399"/>
          </a:solidFill>
          <a:ln w="38100" cap="rnd">
            <a:solidFill>
              <a:srgbClr val="3EB399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C82538-A5C9-4EC3-AEC6-639E98077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/>
              <a:t>OMA: otitis media acuta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05993A1-6490-470A-B6FB-FC86A25EEA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600" dirty="0" err="1"/>
              <a:t>Afsluiting</a:t>
            </a:r>
            <a:r>
              <a:rPr lang="en-US" sz="2600" dirty="0"/>
              <a:t> </a:t>
            </a:r>
            <a:r>
              <a:rPr lang="en-US" sz="2600" dirty="0" err="1"/>
              <a:t>Buis</a:t>
            </a:r>
            <a:r>
              <a:rPr lang="en-US" sz="2600" dirty="0"/>
              <a:t> van </a:t>
            </a:r>
            <a:r>
              <a:rPr lang="en-US" sz="2600" dirty="0" err="1"/>
              <a:t>Eustachius</a:t>
            </a:r>
            <a:r>
              <a:rPr lang="en-US" sz="2600" dirty="0"/>
              <a:t> (</a:t>
            </a:r>
            <a:r>
              <a:rPr lang="en-US" sz="2600" dirty="0" err="1"/>
              <a:t>slijmvlieszwelling</a:t>
            </a:r>
            <a:r>
              <a:rPr lang="en-US" sz="2600" dirty="0"/>
              <a:t> </a:t>
            </a:r>
            <a:r>
              <a:rPr lang="en-US" sz="2600" dirty="0" err="1"/>
              <a:t>bij</a:t>
            </a:r>
            <a:r>
              <a:rPr lang="en-US" sz="2600" dirty="0"/>
              <a:t> </a:t>
            </a:r>
            <a:r>
              <a:rPr lang="en-US" sz="2600" dirty="0" err="1"/>
              <a:t>verkoudheid</a:t>
            </a:r>
            <a:r>
              <a:rPr lang="en-US" sz="2600" dirty="0"/>
              <a:t>, </a:t>
            </a:r>
            <a:r>
              <a:rPr lang="en-US" sz="2600" dirty="0" err="1"/>
              <a:t>allergie</a:t>
            </a:r>
            <a:r>
              <a:rPr lang="en-US" sz="2600" dirty="0"/>
              <a:t>)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Lucht in het </a:t>
            </a:r>
            <a:r>
              <a:rPr lang="en-US" sz="2600" dirty="0" err="1"/>
              <a:t>middenoor</a:t>
            </a:r>
            <a:r>
              <a:rPr lang="en-US" sz="2600" dirty="0"/>
              <a:t> </a:t>
            </a:r>
            <a:r>
              <a:rPr lang="en-US" sz="2600" dirty="0" err="1"/>
              <a:t>wordt</a:t>
            </a:r>
            <a:r>
              <a:rPr lang="en-US" sz="2600" dirty="0"/>
              <a:t> </a:t>
            </a:r>
            <a:r>
              <a:rPr lang="en-US" sz="2600" dirty="0" err="1"/>
              <a:t>vocht</a:t>
            </a:r>
            <a:r>
              <a:rPr lang="en-US" sz="2600" dirty="0"/>
              <a:t> </a:t>
            </a:r>
            <a:r>
              <a:rPr lang="en-US" sz="2600" dirty="0" err="1"/>
              <a:t>en</a:t>
            </a:r>
            <a:r>
              <a:rPr lang="en-US" sz="2600" dirty="0"/>
              <a:t> </a:t>
            </a:r>
            <a:r>
              <a:rPr lang="en-US" sz="2600" dirty="0" err="1"/>
              <a:t>i.g.v</a:t>
            </a:r>
            <a:r>
              <a:rPr lang="en-US" sz="2600" dirty="0"/>
              <a:t>. </a:t>
            </a:r>
            <a:r>
              <a:rPr lang="en-US" sz="2600" dirty="0" err="1"/>
              <a:t>bacteriën</a:t>
            </a:r>
            <a:r>
              <a:rPr lang="en-US" sz="2600" dirty="0"/>
              <a:t> </a:t>
            </a:r>
            <a:r>
              <a:rPr lang="en-US" sz="2600" dirty="0" err="1"/>
              <a:t>ontstaat</a:t>
            </a:r>
            <a:r>
              <a:rPr lang="en-US" sz="2600" dirty="0"/>
              <a:t> </a:t>
            </a:r>
            <a:r>
              <a:rPr lang="en-US" sz="2600" dirty="0" err="1"/>
              <a:t>er</a:t>
            </a:r>
            <a:r>
              <a:rPr lang="en-US" sz="2600" dirty="0"/>
              <a:t> </a:t>
            </a:r>
            <a:r>
              <a:rPr lang="en-US" sz="2600" dirty="0" err="1"/>
              <a:t>pusvorming</a:t>
            </a:r>
            <a:r>
              <a:rPr lang="en-US" sz="2600" dirty="0"/>
              <a:t>.</a:t>
            </a: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600" dirty="0"/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600" b="1" dirty="0" err="1"/>
              <a:t>Symptomen</a:t>
            </a:r>
            <a:r>
              <a:rPr lang="en-US" sz="2600" b="1" dirty="0"/>
              <a:t>: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600" dirty="0" err="1"/>
              <a:t>Oorpijn</a:t>
            </a:r>
            <a:endParaRPr lang="en-US" sz="26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600" dirty="0" err="1"/>
              <a:t>Slechthorendheid</a:t>
            </a:r>
            <a:endParaRPr lang="en-US" sz="26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600" dirty="0" err="1"/>
              <a:t>Koorts</a:t>
            </a:r>
            <a:endParaRPr lang="en-US" sz="26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600" dirty="0" err="1"/>
              <a:t>Braken</a:t>
            </a:r>
            <a:r>
              <a:rPr lang="en-US" sz="2600" dirty="0"/>
              <a:t>, </a:t>
            </a:r>
            <a:r>
              <a:rPr lang="en-US" sz="2600" dirty="0" err="1"/>
              <a:t>diarree</a:t>
            </a:r>
            <a:r>
              <a:rPr lang="en-US" sz="2600" dirty="0"/>
              <a:t> (</a:t>
            </a:r>
            <a:r>
              <a:rPr lang="en-US" sz="2600" dirty="0" err="1"/>
              <a:t>bij</a:t>
            </a:r>
            <a:r>
              <a:rPr lang="en-US" sz="2600" dirty="0"/>
              <a:t> hele </a:t>
            </a:r>
            <a:r>
              <a:rPr lang="en-US" sz="2600" dirty="0" err="1"/>
              <a:t>kleine</a:t>
            </a:r>
            <a:r>
              <a:rPr lang="en-US" sz="2600" dirty="0"/>
              <a:t> </a:t>
            </a:r>
            <a:r>
              <a:rPr lang="en-US" sz="2600" dirty="0" err="1"/>
              <a:t>kinderen</a:t>
            </a:r>
            <a:r>
              <a:rPr lang="en-US" sz="2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1214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3EB399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3C515A-9646-4EED-8D3E-F3A0F3DE3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01221"/>
            <a:ext cx="10515600" cy="134806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800">
                <a:solidFill>
                  <a:schemeClr val="bg1"/>
                </a:solidFill>
              </a:rPr>
              <a:t>OME: otitis media met effusie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B0FFDE4-99F7-46E6-A504-664CFF516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2586789"/>
            <a:ext cx="5421086" cy="3590174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Glue ear/(s)</a:t>
            </a:r>
            <a:r>
              <a:rPr lang="en-US" sz="1800" dirty="0" err="1"/>
              <a:t>lijmoor</a:t>
            </a:r>
            <a:endParaRPr lang="en-US" sz="18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Buis</a:t>
            </a:r>
            <a:r>
              <a:rPr lang="en-US" sz="1800" dirty="0"/>
              <a:t> van </a:t>
            </a:r>
            <a:r>
              <a:rPr lang="en-US" sz="1800" dirty="0" err="1"/>
              <a:t>Eustachius</a:t>
            </a:r>
            <a:r>
              <a:rPr lang="en-US" sz="1800" dirty="0"/>
              <a:t> </a:t>
            </a:r>
            <a:r>
              <a:rPr lang="en-US" sz="1800" dirty="0" err="1"/>
              <a:t>verstopt</a:t>
            </a:r>
            <a:endParaRPr lang="en-US" sz="18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Geen</a:t>
            </a:r>
            <a:r>
              <a:rPr lang="en-US" sz="1800" dirty="0"/>
              <a:t> </a:t>
            </a:r>
            <a:r>
              <a:rPr lang="en-US" sz="1800" dirty="0" err="1"/>
              <a:t>oorontsteking</a:t>
            </a:r>
            <a:endParaRPr lang="en-US" sz="18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Spraak-taalontwikkeling</a:t>
            </a:r>
            <a:endParaRPr lang="en-US" sz="18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Soms</a:t>
            </a:r>
            <a:r>
              <a:rPr lang="en-US" sz="1800" dirty="0"/>
              <a:t> </a:t>
            </a:r>
            <a:r>
              <a:rPr lang="en-US" sz="1800" dirty="0" err="1"/>
              <a:t>tijdelijk</a:t>
            </a:r>
            <a:r>
              <a:rPr lang="en-US" sz="1800" dirty="0"/>
              <a:t> </a:t>
            </a:r>
            <a:r>
              <a:rPr lang="en-US" sz="1800" dirty="0" err="1"/>
              <a:t>acuut</a:t>
            </a:r>
            <a:r>
              <a:rPr lang="en-US" sz="1800" dirty="0"/>
              <a:t>, dan met </a:t>
            </a:r>
            <a:r>
              <a:rPr lang="en-US" sz="1800" dirty="0" err="1"/>
              <a:t>oorpjin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koorts</a:t>
            </a:r>
            <a:r>
              <a:rPr lang="en-US" sz="18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1800" b="1" dirty="0" err="1"/>
              <a:t>Symptomen</a:t>
            </a:r>
            <a:r>
              <a:rPr lang="en-US" sz="1800" b="1" dirty="0"/>
              <a:t>: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Vol </a:t>
            </a:r>
            <a:r>
              <a:rPr lang="en-US" sz="1800" dirty="0" err="1"/>
              <a:t>gevoel</a:t>
            </a:r>
            <a:r>
              <a:rPr lang="en-US" sz="1800" dirty="0"/>
              <a:t> in het </a:t>
            </a:r>
            <a:r>
              <a:rPr lang="en-US" sz="1800" dirty="0" err="1"/>
              <a:t>oor</a:t>
            </a:r>
            <a:endParaRPr lang="en-US" sz="18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Slechter</a:t>
            </a:r>
            <a:r>
              <a:rPr lang="en-US" sz="1800" dirty="0"/>
              <a:t> </a:t>
            </a:r>
            <a:r>
              <a:rPr lang="en-US" sz="1800" dirty="0" err="1"/>
              <a:t>horen</a:t>
            </a:r>
            <a:endParaRPr lang="en-US" sz="18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De </a:t>
            </a:r>
            <a:r>
              <a:rPr lang="en-US" sz="1800" dirty="0" err="1"/>
              <a:t>ene</a:t>
            </a:r>
            <a:r>
              <a:rPr lang="en-US" sz="1800" dirty="0"/>
              <a:t> </a:t>
            </a:r>
            <a:r>
              <a:rPr lang="en-US" sz="1800" dirty="0" err="1"/>
              <a:t>keer</a:t>
            </a:r>
            <a:r>
              <a:rPr lang="en-US" sz="1800" dirty="0"/>
              <a:t> </a:t>
            </a:r>
            <a:r>
              <a:rPr lang="en-US" sz="1800" dirty="0" err="1"/>
              <a:t>goed</a:t>
            </a:r>
            <a:r>
              <a:rPr lang="en-US" sz="1800" dirty="0"/>
              <a:t> </a:t>
            </a:r>
            <a:r>
              <a:rPr lang="en-US" sz="1800" dirty="0" err="1"/>
              <a:t>horen</a:t>
            </a:r>
            <a:r>
              <a:rPr lang="en-US" sz="1800" dirty="0"/>
              <a:t>, de </a:t>
            </a:r>
            <a:r>
              <a:rPr lang="en-US" sz="1800" dirty="0" err="1"/>
              <a:t>andere</a:t>
            </a:r>
            <a:r>
              <a:rPr lang="en-US" sz="1800" dirty="0"/>
              <a:t> </a:t>
            </a:r>
            <a:r>
              <a:rPr lang="en-US" sz="1800" dirty="0" err="1"/>
              <a:t>keer</a:t>
            </a:r>
            <a:r>
              <a:rPr lang="en-US" sz="1800" dirty="0"/>
              <a:t> </a:t>
            </a:r>
            <a:r>
              <a:rPr lang="en-US" sz="1800" dirty="0" err="1"/>
              <a:t>niet</a:t>
            </a:r>
            <a:endParaRPr lang="en-US" sz="18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Beetje</a:t>
            </a:r>
            <a:r>
              <a:rPr lang="en-US" sz="1800" dirty="0"/>
              <a:t> </a:t>
            </a:r>
            <a:r>
              <a:rPr lang="en-US" sz="1800" dirty="0" err="1"/>
              <a:t>oorpijn</a:t>
            </a:r>
            <a:r>
              <a:rPr lang="en-US" sz="1800" dirty="0"/>
              <a:t>.</a:t>
            </a:r>
          </a:p>
        </p:txBody>
      </p:sp>
      <p:pic>
        <p:nvPicPr>
          <p:cNvPr id="2050" name="Picture 2" descr="Slijmoor (Otitis media met effusie)">
            <a:extLst>
              <a:ext uri="{FF2B5EF4-FFF2-40B4-BE49-F238E27FC236}">
                <a16:creationId xmlns:a16="http://schemas.microsoft.com/office/drawing/2014/main" id="{F5E8E5F8-A5F6-498B-AF39-A27D599D5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9" y="2616744"/>
            <a:ext cx="487680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719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219446-9ABC-4E8C-BC7C-BA53023AB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36" y="639520"/>
            <a:ext cx="4023360" cy="170395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err="1"/>
              <a:t>Perceptieslechthorendheid</a:t>
            </a:r>
            <a:endParaRPr lang="en-US" sz="2400" dirty="0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084" y="2532888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25450 w 3291840"/>
              <a:gd name="connsiteY1" fmla="*/ 0 h 18288"/>
              <a:gd name="connsiteX2" fmla="*/ 1283818 w 3291840"/>
              <a:gd name="connsiteY2" fmla="*/ 0 h 18288"/>
              <a:gd name="connsiteX3" fmla="*/ 1975104 w 3291840"/>
              <a:gd name="connsiteY3" fmla="*/ 0 h 18288"/>
              <a:gd name="connsiteX4" fmla="*/ 2666390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567635 w 3291840"/>
              <a:gd name="connsiteY7" fmla="*/ 18288 h 18288"/>
              <a:gd name="connsiteX8" fmla="*/ 1843430 w 3291840"/>
              <a:gd name="connsiteY8" fmla="*/ 18288 h 18288"/>
              <a:gd name="connsiteX9" fmla="*/ 1185062 w 3291840"/>
              <a:gd name="connsiteY9" fmla="*/ 18288 h 18288"/>
              <a:gd name="connsiteX10" fmla="*/ 0 w 3291840"/>
              <a:gd name="connsiteY10" fmla="*/ 18288 h 18288"/>
              <a:gd name="connsiteX11" fmla="*/ 0 w 3291840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3EB399"/>
          </a:solidFill>
          <a:ln w="38100" cap="rnd">
            <a:solidFill>
              <a:srgbClr val="3EB399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4A97956-1541-4558-8D3E-0645C82A0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2807208"/>
            <a:ext cx="3429000" cy="34107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Geluidstrillingen</a:t>
            </a:r>
            <a:r>
              <a:rPr lang="en-US" sz="1700" dirty="0"/>
              <a:t> </a:t>
            </a:r>
            <a:r>
              <a:rPr lang="en-US" sz="1700" dirty="0" err="1"/>
              <a:t>worden</a:t>
            </a:r>
            <a:r>
              <a:rPr lang="en-US" sz="1700" dirty="0"/>
              <a:t> </a:t>
            </a:r>
            <a:r>
              <a:rPr lang="en-US" sz="1700" dirty="0" err="1"/>
              <a:t>niet</a:t>
            </a:r>
            <a:r>
              <a:rPr lang="en-US" sz="1700" dirty="0"/>
              <a:t> </a:t>
            </a:r>
            <a:r>
              <a:rPr lang="en-US" sz="1700" dirty="0" err="1"/>
              <a:t>goed</a:t>
            </a:r>
            <a:r>
              <a:rPr lang="en-US" sz="1700" dirty="0"/>
              <a:t> </a:t>
            </a:r>
            <a:r>
              <a:rPr lang="en-US" sz="1700" dirty="0" err="1"/>
              <a:t>omgezet</a:t>
            </a:r>
            <a:r>
              <a:rPr lang="en-US" sz="1700" dirty="0"/>
              <a:t> in </a:t>
            </a:r>
            <a:r>
              <a:rPr lang="en-US" sz="1700" dirty="0" err="1"/>
              <a:t>zenuwimpulsen</a:t>
            </a:r>
            <a:r>
              <a:rPr lang="en-US" sz="1700" dirty="0"/>
              <a:t> door (</a:t>
            </a:r>
            <a:r>
              <a:rPr lang="en-US" sz="1700" dirty="0" err="1"/>
              <a:t>onherstelbare</a:t>
            </a:r>
            <a:r>
              <a:rPr lang="en-US" sz="1700" dirty="0"/>
              <a:t>) </a:t>
            </a:r>
            <a:r>
              <a:rPr lang="en-US" sz="1700" dirty="0" err="1"/>
              <a:t>beschadigingen</a:t>
            </a:r>
            <a:endParaRPr lang="en-US" sz="17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Binnenoor</a:t>
            </a:r>
            <a:r>
              <a:rPr lang="en-US" sz="1700" dirty="0"/>
              <a:t>, </a:t>
            </a:r>
            <a:r>
              <a:rPr lang="en-US" sz="1700" dirty="0" err="1"/>
              <a:t>gehoorszenuw</a:t>
            </a:r>
            <a:r>
              <a:rPr lang="en-US" sz="1700" dirty="0"/>
              <a:t> of </a:t>
            </a:r>
            <a:r>
              <a:rPr lang="en-US" sz="1700" dirty="0" err="1"/>
              <a:t>hersenschors</a:t>
            </a:r>
            <a:r>
              <a:rPr lang="en-US" sz="17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1700" b="1" dirty="0" err="1"/>
              <a:t>Oorzaken</a:t>
            </a:r>
            <a:r>
              <a:rPr lang="en-US" sz="1700" b="1" dirty="0"/>
              <a:t>: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Lawaai</a:t>
            </a:r>
            <a:endParaRPr lang="en-US" sz="17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Erfelijkheid</a:t>
            </a:r>
            <a:endParaRPr lang="en-US" sz="17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Ouderdom</a:t>
            </a:r>
            <a:endParaRPr lang="en-US" sz="17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Ziekte</a:t>
            </a:r>
            <a:r>
              <a:rPr lang="en-US" sz="1700" dirty="0"/>
              <a:t> van </a:t>
            </a:r>
            <a:r>
              <a:rPr lang="en-US" sz="1700" dirty="0" err="1"/>
              <a:t>Menière</a:t>
            </a:r>
            <a:r>
              <a:rPr lang="en-US" sz="1700" dirty="0"/>
              <a:t>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AEFCFAA3-E1C7-4078-B88E-17146373B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1168032"/>
            <a:ext cx="6903720" cy="452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4374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086C992-FCFE-4B55-B7B1-642BBE741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548640"/>
            <a:ext cx="341954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200"/>
              <a:t>Presbyacusis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3EB399"/>
          </a:solidFill>
          <a:ln w="41275" cap="rnd">
            <a:solidFill>
              <a:srgbClr val="3EB399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D2379B6-A4BB-46C5-8718-00AEAB8B9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8595" y="552091"/>
            <a:ext cx="6052158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dirty="0" err="1"/>
              <a:t>Vorm</a:t>
            </a:r>
            <a:r>
              <a:rPr lang="en-US" dirty="0"/>
              <a:t> van </a:t>
            </a:r>
            <a:r>
              <a:rPr lang="en-US" dirty="0" err="1"/>
              <a:t>perceptieslechthorendheid</a:t>
            </a:r>
            <a:endParaRPr lang="en-US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dirty="0" err="1"/>
              <a:t>Ouderdomsslechthorendheid</a:t>
            </a:r>
            <a:endParaRPr lang="en-US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dirty="0"/>
              <a:t>Hoge </a:t>
            </a:r>
            <a:r>
              <a:rPr lang="en-US" dirty="0" err="1"/>
              <a:t>tonen</a:t>
            </a:r>
            <a:r>
              <a:rPr lang="en-US" dirty="0"/>
              <a:t> minder </a:t>
            </a:r>
            <a:r>
              <a:rPr lang="en-US" dirty="0" err="1"/>
              <a:t>goed</a:t>
            </a:r>
            <a:endParaRPr lang="en-US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dirty="0" err="1"/>
              <a:t>Moeilijkheid</a:t>
            </a:r>
            <a:r>
              <a:rPr lang="en-US" dirty="0"/>
              <a:t> </a:t>
            </a:r>
            <a:r>
              <a:rPr lang="en-US" dirty="0" err="1"/>
              <a:t>gesprek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volgen</a:t>
            </a:r>
            <a:endParaRPr lang="en-US" dirty="0"/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dirty="0" err="1"/>
              <a:t>Vaak</a:t>
            </a:r>
            <a:r>
              <a:rPr lang="en-US" dirty="0"/>
              <a:t> in </a:t>
            </a:r>
            <a:r>
              <a:rPr lang="en-US" dirty="0" err="1"/>
              <a:t>combinatie</a:t>
            </a:r>
            <a:r>
              <a:rPr lang="en-US" dirty="0"/>
              <a:t> met tinnitus (</a:t>
            </a:r>
            <a:r>
              <a:rPr lang="en-US" dirty="0" err="1"/>
              <a:t>oorsuizen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93920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E249EDB-3493-424A-A280-5418EBB2A9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296" y="329184"/>
            <a:ext cx="6894576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600"/>
              <a:t>Ziekte van Menière</a:t>
            </a:r>
          </a:p>
        </p:txBody>
      </p:sp>
      <p:sp>
        <p:nvSpPr>
          <p:cNvPr id="7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3EB399"/>
          </a:solidFill>
          <a:ln w="38100" cap="rnd">
            <a:solidFill>
              <a:srgbClr val="3EB399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92D69BA-5EB6-4FCF-ABEC-288EB2ADB4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4296" y="2706624"/>
            <a:ext cx="6894576" cy="3483864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600"/>
              <a:t>Combinatie van 3 klachten: aanvallen van draaiduizelingen, slechthorendheid en oorsuizen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600"/>
              <a:t>Oorzaak waarschijnlijk teveel vloeistof in de buisjes van het evenwichtsorgaan.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600"/>
              <a:t>Aanval duurt 20 minuten tot 12 uren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600"/>
              <a:t>Gehoor verslechterd, oorsuizen nemen toe</a:t>
            </a: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600"/>
              <a:t>Overmatige spanning en stress vermijden</a:t>
            </a:r>
          </a:p>
        </p:txBody>
      </p:sp>
      <p:pic>
        <p:nvPicPr>
          <p:cNvPr id="3074" name="Picture 2" descr="Afbeelding met man, persoon, staand, kijken&#10;&#10;Automatisch gegenereerde beschrijving">
            <a:extLst>
              <a:ext uri="{FF2B5EF4-FFF2-40B4-BE49-F238E27FC236}">
                <a16:creationId xmlns:a16="http://schemas.microsoft.com/office/drawing/2014/main" id="{807F2171-68C9-4E4B-B3FF-41A6BD4B2E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54" r="27402" b="-2"/>
          <a:stretch/>
        </p:blipFill>
        <p:spPr bwMode="auto"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56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rgbClr val="3EB399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4521BA-1519-4A19-AADB-3962C580C1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37" y="1298448"/>
            <a:ext cx="5895178" cy="3807446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nl-NL" sz="5500">
                <a:solidFill>
                  <a:schemeClr val="bg1"/>
                </a:solidFill>
              </a:rPr>
              <a:t>Onderzoek bij slechthorendheid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4CDDBD4-501E-41E2-9261-9B4DB230C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9872" y="1122363"/>
            <a:ext cx="3223928" cy="3807446"/>
          </a:xfrm>
        </p:spPr>
        <p:txBody>
          <a:bodyPr anchor="b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600" dirty="0" err="1"/>
              <a:t>Otoscopie</a:t>
            </a:r>
            <a:endParaRPr lang="nl-NL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600" dirty="0"/>
              <a:t>Stemvorkproeven (</a:t>
            </a:r>
            <a:r>
              <a:rPr lang="nl-NL" sz="3600" dirty="0" err="1"/>
              <a:t>Rinne</a:t>
            </a:r>
            <a:r>
              <a:rPr lang="nl-NL" sz="3600" dirty="0"/>
              <a:t>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600" dirty="0"/>
              <a:t>Audiogram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1085" y="5439978"/>
            <a:ext cx="5897880" cy="27432"/>
          </a:xfrm>
          <a:custGeom>
            <a:avLst/>
            <a:gdLst>
              <a:gd name="connsiteX0" fmla="*/ 0 w 5897880"/>
              <a:gd name="connsiteY0" fmla="*/ 0 h 27432"/>
              <a:gd name="connsiteX1" fmla="*/ 537362 w 5897880"/>
              <a:gd name="connsiteY1" fmla="*/ 0 h 27432"/>
              <a:gd name="connsiteX2" fmla="*/ 1133704 w 5897880"/>
              <a:gd name="connsiteY2" fmla="*/ 0 h 27432"/>
              <a:gd name="connsiteX3" fmla="*/ 1671066 w 5897880"/>
              <a:gd name="connsiteY3" fmla="*/ 0 h 27432"/>
              <a:gd name="connsiteX4" fmla="*/ 2385365 w 5897880"/>
              <a:gd name="connsiteY4" fmla="*/ 0 h 27432"/>
              <a:gd name="connsiteX5" fmla="*/ 3040685 w 5897880"/>
              <a:gd name="connsiteY5" fmla="*/ 0 h 27432"/>
              <a:gd name="connsiteX6" fmla="*/ 3696005 w 5897880"/>
              <a:gd name="connsiteY6" fmla="*/ 0 h 27432"/>
              <a:gd name="connsiteX7" fmla="*/ 4469282 w 5897880"/>
              <a:gd name="connsiteY7" fmla="*/ 0 h 27432"/>
              <a:gd name="connsiteX8" fmla="*/ 5183581 w 5897880"/>
              <a:gd name="connsiteY8" fmla="*/ 0 h 27432"/>
              <a:gd name="connsiteX9" fmla="*/ 5897880 w 5897880"/>
              <a:gd name="connsiteY9" fmla="*/ 0 h 27432"/>
              <a:gd name="connsiteX10" fmla="*/ 5897880 w 5897880"/>
              <a:gd name="connsiteY10" fmla="*/ 27432 h 27432"/>
              <a:gd name="connsiteX11" fmla="*/ 5419496 w 5897880"/>
              <a:gd name="connsiteY11" fmla="*/ 27432 h 27432"/>
              <a:gd name="connsiteX12" fmla="*/ 4882134 w 5897880"/>
              <a:gd name="connsiteY12" fmla="*/ 27432 h 27432"/>
              <a:gd name="connsiteX13" fmla="*/ 4167835 w 5897880"/>
              <a:gd name="connsiteY13" fmla="*/ 27432 h 27432"/>
              <a:gd name="connsiteX14" fmla="*/ 3394558 w 5897880"/>
              <a:gd name="connsiteY14" fmla="*/ 27432 h 27432"/>
              <a:gd name="connsiteX15" fmla="*/ 2798216 w 5897880"/>
              <a:gd name="connsiteY15" fmla="*/ 27432 h 27432"/>
              <a:gd name="connsiteX16" fmla="*/ 2024939 w 5897880"/>
              <a:gd name="connsiteY16" fmla="*/ 27432 h 27432"/>
              <a:gd name="connsiteX17" fmla="*/ 1487576 w 5897880"/>
              <a:gd name="connsiteY17" fmla="*/ 27432 h 27432"/>
              <a:gd name="connsiteX18" fmla="*/ 1009193 w 5897880"/>
              <a:gd name="connsiteY18" fmla="*/ 27432 h 27432"/>
              <a:gd name="connsiteX19" fmla="*/ 0 w 5897880"/>
              <a:gd name="connsiteY19" fmla="*/ 27432 h 27432"/>
              <a:gd name="connsiteX20" fmla="*/ 0 w 5897880"/>
              <a:gd name="connsiteY20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27432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716" y="13055"/>
                  <a:pt x="5897707" y="18641"/>
                  <a:pt x="5897880" y="27432"/>
                </a:cubicBezTo>
                <a:cubicBezTo>
                  <a:pt x="5682742" y="40412"/>
                  <a:pt x="5520014" y="23844"/>
                  <a:pt x="5419496" y="27432"/>
                </a:cubicBezTo>
                <a:cubicBezTo>
                  <a:pt x="5318978" y="31020"/>
                  <a:pt x="5012864" y="6698"/>
                  <a:pt x="4882134" y="27432"/>
                </a:cubicBezTo>
                <a:cubicBezTo>
                  <a:pt x="4751404" y="48166"/>
                  <a:pt x="4313676" y="5207"/>
                  <a:pt x="4167835" y="27432"/>
                </a:cubicBezTo>
                <a:cubicBezTo>
                  <a:pt x="4021994" y="49657"/>
                  <a:pt x="3715729" y="59193"/>
                  <a:pt x="3394558" y="27432"/>
                </a:cubicBezTo>
                <a:cubicBezTo>
                  <a:pt x="3073387" y="-4329"/>
                  <a:pt x="3093227" y="38972"/>
                  <a:pt x="2798216" y="27432"/>
                </a:cubicBezTo>
                <a:cubicBezTo>
                  <a:pt x="2503205" y="15892"/>
                  <a:pt x="2297615" y="31603"/>
                  <a:pt x="2024939" y="27432"/>
                </a:cubicBezTo>
                <a:cubicBezTo>
                  <a:pt x="1752263" y="23261"/>
                  <a:pt x="1629814" y="3659"/>
                  <a:pt x="1487576" y="27432"/>
                </a:cubicBezTo>
                <a:cubicBezTo>
                  <a:pt x="1345338" y="51205"/>
                  <a:pt x="1238885" y="24954"/>
                  <a:pt x="1009193" y="27432"/>
                </a:cubicBezTo>
                <a:cubicBezTo>
                  <a:pt x="779501" y="29910"/>
                  <a:pt x="441829" y="-15535"/>
                  <a:pt x="0" y="27432"/>
                </a:cubicBezTo>
                <a:cubicBezTo>
                  <a:pt x="988" y="17221"/>
                  <a:pt x="-970" y="7538"/>
                  <a:pt x="0" y="0"/>
                </a:cubicBezTo>
                <a:close/>
              </a:path>
              <a:path w="5897880" h="27432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677" y="11634"/>
                  <a:pt x="5899083" y="16994"/>
                  <a:pt x="5897880" y="27432"/>
                </a:cubicBezTo>
                <a:cubicBezTo>
                  <a:pt x="5630425" y="7719"/>
                  <a:pt x="5532865" y="21388"/>
                  <a:pt x="5242560" y="27432"/>
                </a:cubicBezTo>
                <a:cubicBezTo>
                  <a:pt x="4952255" y="33476"/>
                  <a:pt x="4783060" y="14892"/>
                  <a:pt x="4646219" y="27432"/>
                </a:cubicBezTo>
                <a:cubicBezTo>
                  <a:pt x="4509378" y="39972"/>
                  <a:pt x="4163771" y="-4851"/>
                  <a:pt x="3872941" y="27432"/>
                </a:cubicBezTo>
                <a:cubicBezTo>
                  <a:pt x="3582111" y="59715"/>
                  <a:pt x="3362704" y="7742"/>
                  <a:pt x="3099664" y="27432"/>
                </a:cubicBezTo>
                <a:cubicBezTo>
                  <a:pt x="2836624" y="47122"/>
                  <a:pt x="2747441" y="28801"/>
                  <a:pt x="2562301" y="27432"/>
                </a:cubicBezTo>
                <a:cubicBezTo>
                  <a:pt x="2377161" y="26063"/>
                  <a:pt x="2104946" y="30879"/>
                  <a:pt x="1906981" y="27432"/>
                </a:cubicBezTo>
                <a:cubicBezTo>
                  <a:pt x="1709016" y="23985"/>
                  <a:pt x="1304654" y="6821"/>
                  <a:pt x="1133704" y="27432"/>
                </a:cubicBezTo>
                <a:cubicBezTo>
                  <a:pt x="962754" y="48043"/>
                  <a:pt x="457048" y="12129"/>
                  <a:pt x="0" y="27432"/>
                </a:cubicBezTo>
                <a:cubicBezTo>
                  <a:pt x="894" y="14250"/>
                  <a:pt x="667" y="1105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41275" cap="rnd">
            <a:solidFill>
              <a:schemeClr val="bg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53BEA983-EAAB-42FB-84E9-E77708168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016" y="5440680"/>
            <a:ext cx="3200400" cy="27432"/>
          </a:xfrm>
          <a:custGeom>
            <a:avLst/>
            <a:gdLst>
              <a:gd name="connsiteX0" fmla="*/ 0 w 3200400"/>
              <a:gd name="connsiteY0" fmla="*/ 0 h 27432"/>
              <a:gd name="connsiteX1" fmla="*/ 608076 w 3200400"/>
              <a:gd name="connsiteY1" fmla="*/ 0 h 27432"/>
              <a:gd name="connsiteX2" fmla="*/ 1248156 w 3200400"/>
              <a:gd name="connsiteY2" fmla="*/ 0 h 27432"/>
              <a:gd name="connsiteX3" fmla="*/ 1920240 w 3200400"/>
              <a:gd name="connsiteY3" fmla="*/ 0 h 27432"/>
              <a:gd name="connsiteX4" fmla="*/ 2592324 w 3200400"/>
              <a:gd name="connsiteY4" fmla="*/ 0 h 27432"/>
              <a:gd name="connsiteX5" fmla="*/ 3200400 w 3200400"/>
              <a:gd name="connsiteY5" fmla="*/ 0 h 27432"/>
              <a:gd name="connsiteX6" fmla="*/ 3200400 w 3200400"/>
              <a:gd name="connsiteY6" fmla="*/ 27432 h 27432"/>
              <a:gd name="connsiteX7" fmla="*/ 2496312 w 3200400"/>
              <a:gd name="connsiteY7" fmla="*/ 27432 h 27432"/>
              <a:gd name="connsiteX8" fmla="*/ 1792224 w 3200400"/>
              <a:gd name="connsiteY8" fmla="*/ 27432 h 27432"/>
              <a:gd name="connsiteX9" fmla="*/ 1152144 w 3200400"/>
              <a:gd name="connsiteY9" fmla="*/ 27432 h 27432"/>
              <a:gd name="connsiteX10" fmla="*/ 0 w 3200400"/>
              <a:gd name="connsiteY10" fmla="*/ 27432 h 27432"/>
              <a:gd name="connsiteX11" fmla="*/ 0 w 320040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00400" h="27432" fill="none" extrusionOk="0">
                <a:moveTo>
                  <a:pt x="0" y="0"/>
                </a:moveTo>
                <a:cubicBezTo>
                  <a:pt x="176560" y="-17034"/>
                  <a:pt x="345323" y="-28956"/>
                  <a:pt x="608076" y="0"/>
                </a:cubicBezTo>
                <a:cubicBezTo>
                  <a:pt x="870829" y="28956"/>
                  <a:pt x="955637" y="-27357"/>
                  <a:pt x="1248156" y="0"/>
                </a:cubicBezTo>
                <a:cubicBezTo>
                  <a:pt x="1540675" y="27357"/>
                  <a:pt x="1624069" y="30558"/>
                  <a:pt x="1920240" y="0"/>
                </a:cubicBezTo>
                <a:cubicBezTo>
                  <a:pt x="2216411" y="-30558"/>
                  <a:pt x="2344585" y="12271"/>
                  <a:pt x="2592324" y="0"/>
                </a:cubicBezTo>
                <a:cubicBezTo>
                  <a:pt x="2840063" y="-12271"/>
                  <a:pt x="2987913" y="7129"/>
                  <a:pt x="3200400" y="0"/>
                </a:cubicBezTo>
                <a:cubicBezTo>
                  <a:pt x="3199234" y="7395"/>
                  <a:pt x="3200445" y="21864"/>
                  <a:pt x="3200400" y="27432"/>
                </a:cubicBezTo>
                <a:cubicBezTo>
                  <a:pt x="2991642" y="45977"/>
                  <a:pt x="2778729" y="1200"/>
                  <a:pt x="2496312" y="27432"/>
                </a:cubicBezTo>
                <a:cubicBezTo>
                  <a:pt x="2213895" y="53664"/>
                  <a:pt x="2080041" y="8460"/>
                  <a:pt x="1792224" y="27432"/>
                </a:cubicBezTo>
                <a:cubicBezTo>
                  <a:pt x="1504407" y="46404"/>
                  <a:pt x="1357364" y="6320"/>
                  <a:pt x="1152144" y="27432"/>
                </a:cubicBezTo>
                <a:cubicBezTo>
                  <a:pt x="946924" y="48544"/>
                  <a:pt x="515176" y="6141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00400" h="27432" stroke="0" extrusionOk="0">
                <a:moveTo>
                  <a:pt x="0" y="0"/>
                </a:moveTo>
                <a:cubicBezTo>
                  <a:pt x="273892" y="-2049"/>
                  <a:pt x="368520" y="4190"/>
                  <a:pt x="608076" y="0"/>
                </a:cubicBezTo>
                <a:cubicBezTo>
                  <a:pt x="847632" y="-4190"/>
                  <a:pt x="971999" y="7437"/>
                  <a:pt x="1152144" y="0"/>
                </a:cubicBezTo>
                <a:cubicBezTo>
                  <a:pt x="1332289" y="-7437"/>
                  <a:pt x="1665848" y="24107"/>
                  <a:pt x="1856232" y="0"/>
                </a:cubicBezTo>
                <a:cubicBezTo>
                  <a:pt x="2046616" y="-24107"/>
                  <a:pt x="2167965" y="18079"/>
                  <a:pt x="2464308" y="0"/>
                </a:cubicBezTo>
                <a:cubicBezTo>
                  <a:pt x="2760651" y="-18079"/>
                  <a:pt x="2877599" y="28161"/>
                  <a:pt x="3200400" y="0"/>
                </a:cubicBezTo>
                <a:cubicBezTo>
                  <a:pt x="3200593" y="12649"/>
                  <a:pt x="3199412" y="17989"/>
                  <a:pt x="3200400" y="27432"/>
                </a:cubicBezTo>
                <a:cubicBezTo>
                  <a:pt x="2978255" y="22115"/>
                  <a:pt x="2854979" y="18349"/>
                  <a:pt x="2560320" y="27432"/>
                </a:cubicBezTo>
                <a:cubicBezTo>
                  <a:pt x="2265661" y="36515"/>
                  <a:pt x="2043241" y="2929"/>
                  <a:pt x="1856232" y="27432"/>
                </a:cubicBezTo>
                <a:cubicBezTo>
                  <a:pt x="1669223" y="51935"/>
                  <a:pt x="1428863" y="5228"/>
                  <a:pt x="1312164" y="27432"/>
                </a:cubicBezTo>
                <a:cubicBezTo>
                  <a:pt x="1195465" y="49636"/>
                  <a:pt x="838125" y="31438"/>
                  <a:pt x="672084" y="27432"/>
                </a:cubicBezTo>
                <a:cubicBezTo>
                  <a:pt x="506043" y="23426"/>
                  <a:pt x="200317" y="-1243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3EB399"/>
          </a:solidFill>
          <a:ln w="41275" cap="rnd">
            <a:solidFill>
              <a:srgbClr val="3EB399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4506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264124"/>
      </a:dk2>
      <a:lt2>
        <a:srgbClr val="EEE9EA"/>
      </a:lt2>
      <a:accent1>
        <a:srgbClr val="3EB399"/>
      </a:accent1>
      <a:accent2>
        <a:srgbClr val="39B766"/>
      </a:accent2>
      <a:accent3>
        <a:srgbClr val="3DB636"/>
      </a:accent3>
      <a:accent4>
        <a:srgbClr val="74B03E"/>
      </a:accent4>
      <a:accent5>
        <a:srgbClr val="9CA650"/>
      </a:accent5>
      <a:accent6>
        <a:srgbClr val="C59936"/>
      </a:accent6>
      <a:hlink>
        <a:srgbClr val="B37381"/>
      </a:hlink>
      <a:folHlink>
        <a:srgbClr val="848484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E83C1F785C764F9A38FCBEC29DD7B3" ma:contentTypeVersion="10" ma:contentTypeDescription="Een nieuw document maken." ma:contentTypeScope="" ma:versionID="0fb06cb005f37fafc9543f4e2c773577">
  <xsd:schema xmlns:xsd="http://www.w3.org/2001/XMLSchema" xmlns:xs="http://www.w3.org/2001/XMLSchema" xmlns:p="http://schemas.microsoft.com/office/2006/metadata/properties" xmlns:ns3="fe7f3640-dee9-45f0-a89d-e6c05832ed7a" xmlns:ns4="9912d8de-1901-472a-966c-e2330e0360c6" targetNamespace="http://schemas.microsoft.com/office/2006/metadata/properties" ma:root="true" ma:fieldsID="94563ff4be7fab35ddba5810d93998b2" ns3:_="" ns4:_="">
    <xsd:import namespace="fe7f3640-dee9-45f0-a89d-e6c05832ed7a"/>
    <xsd:import namespace="9912d8de-1901-472a-966c-e2330e0360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f3640-dee9-45f0-a89d-e6c05832ed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12d8de-1901-472a-966c-e2330e0360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F6F39C-2162-40B2-AADF-B912629BEA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7f3640-dee9-45f0-a89d-e6c05832ed7a"/>
    <ds:schemaRef ds:uri="9912d8de-1901-472a-966c-e2330e0360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B9566D-D1E2-415F-88F4-70D850A474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F05292-D325-437E-9779-AC8A28E5A11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9912d8de-1901-472a-966c-e2330e0360c6"/>
    <ds:schemaRef ds:uri="fe7f3640-dee9-45f0-a89d-e6c05832ed7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288</Words>
  <Application>Microsoft Office PowerPoint</Application>
  <PresentationFormat>Breedbeeld</PresentationFormat>
  <Paragraphs>69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Modern Love</vt:lpstr>
      <vt:lpstr>The Hand</vt:lpstr>
      <vt:lpstr>Wingdings</vt:lpstr>
      <vt:lpstr>SketchyVTI</vt:lpstr>
      <vt:lpstr>Slechthorendheid &amp; duizeligheid</vt:lpstr>
      <vt:lpstr>Opbouw van het oor</vt:lpstr>
      <vt:lpstr>Geleidingsslechthorendheid</vt:lpstr>
      <vt:lpstr>OMA: otitis media acuta</vt:lpstr>
      <vt:lpstr>OME: otitis media met effusie</vt:lpstr>
      <vt:lpstr>Perceptieslechthorendheid</vt:lpstr>
      <vt:lpstr>Presbyacusis</vt:lpstr>
      <vt:lpstr>Ziekte van Menière</vt:lpstr>
      <vt:lpstr>Onderzoek bij slechthorendheid</vt:lpstr>
      <vt:lpstr>Bezig met opdracht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Slechthorendheid &amp; duizeligheid</dc:title>
  <dc:creator>Hanneke van Tuinen</dc:creator>
  <cp:lastModifiedBy>Hanneke van Tuinen</cp:lastModifiedBy>
  <cp:revision>2</cp:revision>
  <dcterms:created xsi:type="dcterms:W3CDTF">2020-04-08T12:21:15Z</dcterms:created>
  <dcterms:modified xsi:type="dcterms:W3CDTF">2020-04-08T14:03:47Z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0x0101007EE83C1F785C764F9A38FCBEC29DD7B3</vt:lpwstr>
  </property>
</Properties>
</file>